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>
                <a:solidFill>
                  <a:srgbClr val="FFFFFF"/>
                </a:solidFill>
              </a:rPr>
              <a:t>Removing same-value neighboring pairs from a vector (消方塊) </a:t>
            </a:r>
            <a:r>
              <a:rPr b="1" lang="zh-TW"/>
              <a:t> </a:t>
            </a:r>
            <a:endParaRPr b="1"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B06902093 </a:t>
            </a:r>
            <a:r>
              <a:rPr lang="zh-TW"/>
              <a:t>王彥仁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如果以上都不會寫...?</a:t>
            </a:r>
            <a:endParaRPr b="1"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/>
              <a:t>沒關係，你還有</a:t>
            </a:r>
            <a:r>
              <a:rPr b="1" lang="zh-TW">
                <a:solidFill>
                  <a:srgbClr val="00FF00"/>
                </a:solidFill>
              </a:rPr>
              <a:t>Meow</a:t>
            </a:r>
            <a:r>
              <a:rPr lang="zh-TW"/>
              <a:t>!!!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好好</a:t>
            </a:r>
            <a:r>
              <a:rPr b="1" lang="zh-TW">
                <a:solidFill>
                  <a:srgbClr val="00FF00"/>
                </a:solidFill>
              </a:rPr>
              <a:t>Meow</a:t>
            </a:r>
            <a:r>
              <a:rPr lang="zh-TW"/>
              <a:t>一下不會讓你0分的XD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6825" y="2571748"/>
            <a:ext cx="3055025" cy="1045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529125"/>
            <a:ext cx="8520600" cy="166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828800">
              <a:spcBef>
                <a:spcPts val="0"/>
              </a:spcBef>
              <a:spcAft>
                <a:spcPts val="1600"/>
              </a:spcAft>
              <a:buNone/>
            </a:pPr>
            <a:r>
              <a:rPr lang="zh-TW" sz="7200"/>
              <a:t>謝謝大家</a:t>
            </a:r>
            <a:endParaRPr sz="7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題目回顧</a:t>
            </a:r>
            <a:endParaRPr b="1"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ADADAD"/>
                </a:solidFill>
              </a:rPr>
              <a:t>給定一個長度為N的序列(A_1, A_2, ..., A_N)，接下來我們會進行以下步驟:</a:t>
            </a:r>
            <a:endParaRPr sz="2200">
              <a:solidFill>
                <a:srgbClr val="ADADAD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ADADAD"/>
                </a:solidFill>
              </a:rPr>
              <a:t>(1) 從最左邊往右看，找到最先看到的兩個連續且相同的數字。</a:t>
            </a:r>
            <a:endParaRPr sz="2200">
              <a:solidFill>
                <a:srgbClr val="ADADAD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ADADAD"/>
                </a:solidFill>
              </a:rPr>
              <a:t>(2) 將這兩個連續且相同的數字一起從該序列中去除。若去除操作將該序列分成兩部分，則將這兩部分接起來。</a:t>
            </a:r>
            <a:endParaRPr sz="2200">
              <a:solidFill>
                <a:srgbClr val="ADADAD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ADADAD"/>
                </a:solidFill>
              </a:rPr>
              <a:t>(3) 重複步驟(1)，直到無法找到兩個連續且相同的數字為止。</a:t>
            </a:r>
            <a:endParaRPr sz="2200">
              <a:solidFill>
                <a:srgbClr val="ADADAD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ADADAD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2200">
                <a:solidFill>
                  <a:srgbClr val="ADADAD"/>
                </a:solidFill>
              </a:rPr>
              <a:t>試問該序列的最終為何？ (從左至右輸出)</a:t>
            </a:r>
            <a:endParaRPr sz="2200">
              <a:solidFill>
                <a:srgbClr val="ADADAD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Subtask 1 (2 pts)</a:t>
            </a:r>
            <a:endParaRPr b="1"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N = 1</a:t>
            </a:r>
            <a:endParaRPr>
              <a:solidFill>
                <a:srgbClr val="FF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原封不動的輸出</a:t>
            </a:r>
            <a:r>
              <a:rPr lang="zh-TW"/>
              <a:t>序列A… 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2pts get! 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(實際上會拿到5 pts...)</a:t>
            </a:r>
            <a:endParaRPr/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87150" y="1789657"/>
            <a:ext cx="4356400" cy="1564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Subtask 2 (2 pts)</a:t>
            </a:r>
            <a:endParaRPr b="1"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N = 2</a:t>
            </a:r>
            <a:endParaRPr>
              <a:solidFill>
                <a:srgbClr val="FF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考慮A_1和A_2的數值關係</a:t>
            </a:r>
            <a:endParaRPr/>
          </a:p>
          <a:p>
            <a:pPr indent="-342900" lvl="0" marL="45720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相同 →  輸出Meow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不同 →  原封不動的輸出</a:t>
            </a:r>
            <a:r>
              <a:rPr lang="zh-TW"/>
              <a:t>序列A</a:t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2727" y="1409852"/>
            <a:ext cx="3919350" cy="1720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Subtask 3 (4 pts)</a:t>
            </a:r>
            <a:endParaRPr b="1"/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N = 3</a:t>
            </a:r>
            <a:endParaRPr>
              <a:solidFill>
                <a:srgbClr val="FF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考慮三種cases: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A_1 = A_2 → 輸出A_3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A_2 = A_3 → 輸出A_1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Otherwise → 原封不動的輸出序列A</a:t>
            </a:r>
            <a:endParaRPr/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0452" y="1384677"/>
            <a:ext cx="4379400" cy="20407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Subtask 4 (2 pts)</a:t>
            </a:r>
            <a:endParaRPr b="1"/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A_1 = A_2 = … = A_N</a:t>
            </a:r>
            <a:endParaRPr>
              <a:solidFill>
                <a:srgbClr val="FF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全部數字都相同!!!</a:t>
            </a:r>
            <a:endParaRPr>
              <a:solidFill>
                <a:srgbClr val="FF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考慮N的奇偶姓: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N是奇數 → 輸出A_1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N是偶數 → 輸出Meow</a:t>
            </a:r>
            <a:endParaRPr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0050" y="1204975"/>
            <a:ext cx="3697975" cy="2168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一段可以恰好把Subtask 1 ~ 4都拿到的code</a:t>
            </a:r>
            <a:endParaRPr b="1"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2275" y="1078825"/>
            <a:ext cx="7857274" cy="385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Subtask 5 (10 pts)</a:t>
            </a:r>
            <a:endParaRPr b="1"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1 &lt;= N &lt;= 1000</a:t>
            </a:r>
            <a:endParaRPr>
              <a:solidFill>
                <a:srgbClr val="FF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如果直接</a:t>
            </a:r>
            <a:r>
              <a:rPr lang="zh-TW">
                <a:solidFill>
                  <a:srgbClr val="FF0000"/>
                </a:solidFill>
              </a:rPr>
              <a:t>按照題意模擬</a:t>
            </a:r>
            <a:r>
              <a:rPr lang="zh-TW"/>
              <a:t>，時間複雜度大約是O(N^2)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這個subtask滿足N &lt;= 1000，考慮到電腦每秒運算量可以假設為5 * 10**8，因此可以模擬!!!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zh-TW"/>
              <a:t>Subtask 6 (10 pts)</a:t>
            </a:r>
            <a:endParaRPr b="1"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zh-TW">
                <a:solidFill>
                  <a:srgbClr val="FF0000"/>
                </a:solidFill>
              </a:rPr>
              <a:t>1 &lt;= N &lt;= 1000000</a:t>
            </a:r>
            <a:endParaRPr>
              <a:solidFill>
                <a:srgbClr val="FF0000"/>
              </a:solidFill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考慮使用上課教過的基礎資料結構</a:t>
            </a:r>
            <a:r>
              <a:rPr lang="zh-TW">
                <a:solidFill>
                  <a:srgbClr val="FF0000"/>
                </a:solidFill>
              </a:rPr>
              <a:t>stack</a:t>
            </a:r>
            <a:r>
              <a:rPr lang="zh-TW"/>
              <a:t>!</a:t>
            </a:r>
            <a:endParaRPr/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zh-TW"/>
              <a:t>把序列從左到右掃描，假設目前掃描到的數字是x，且stack的top是y，則:</a:t>
            </a:r>
            <a:endParaRPr/>
          </a:p>
          <a:p>
            <a:pPr indent="-342900" lvl="0" marL="457200" rtl="0">
              <a:spcBef>
                <a:spcPts val="160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x = y → 將y從stack中拿出來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zh-TW"/>
              <a:t>x != y → 將x丟到stack中</a:t>
            </a:r>
            <a:endParaRPr/>
          </a:p>
          <a:p>
            <a:pPr indent="0" lvl="0" marL="0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TW"/>
              <a:t>最後stack輸出順序的逆序即為所求。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